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24384000" cy="13716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155700"/>
            <a:ext cx="2662197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无尘阁 · 编年图录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179182" y="1155700"/>
            <a:ext cx="3772257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第九届进博会 · 伊朗国家馆邀请函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5600" y="3233539"/>
            <a:ext cx="21396960" cy="444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一张邀请函的门面，照着波斯波利斯「万国之门」造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5600" y="3730029"/>
            <a:ext cx="24180800" cy="43307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30000" b="0" i="0" u="none" spc="-10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4700</a:t>
            </a:r>
            <a:r>
              <a:rPr sz="96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5600" y="7882929"/>
            <a:ext cx="21783040" cy="9271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6400" b="0" i="0" u="none" spc="-1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年，政权换了一茬又一茬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25600" y="9179321"/>
            <a:ext cx="21437600" cy="5080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30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从埃兰人的城邦，到 2026 年这扇门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25600" y="11714559"/>
            <a:ext cx="10474325" cy="72767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2864"/>
              </a:lnSpc>
            </a:pPr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公元前 2700 年前后建国起算，四千七百多年；从居鲁士二世公元前 550 年建立阿契美尼德算起，两千五百多年。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19456400" y="12407900"/>
            <a:ext cx="5080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0027900" y="12407900"/>
            <a:ext cx="3937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0485100" y="12407900"/>
            <a:ext cx="3175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0866100" y="12407900"/>
            <a:ext cx="4826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1412200" y="12407900"/>
            <a:ext cx="3429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1818600" y="12407900"/>
            <a:ext cx="5080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2390100" y="12407900"/>
            <a:ext cx="3683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2283539" y="2667000"/>
            <a:ext cx="698380" cy="503217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2200" b="0" i="0" u="none" spc="1100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政权会倒 门一直开着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257300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算法不复杂，差的不是算术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5600" y="1870670"/>
            <a:ext cx="22067520" cy="13208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9200" b="0" i="0" u="none" spc="-2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同一个国家，</a:t>
            </a:r>
            <a:r>
              <a:rPr sz="9200" b="0" i="0" u="none" spc="-200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两个数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5600" y="5445918"/>
            <a:ext cx="11677650" cy="27432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0" b="0" i="0" u="none" spc="-10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4700</a:t>
            </a:r>
            <a:r>
              <a:rPr sz="70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5600" y="8278018"/>
            <a:ext cx="10052050" cy="5080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30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从埃兰算起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5600" y="9052718"/>
            <a:ext cx="994029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约公元前 2700 年，伊朗西南部出现城邦</a:t>
            </a:r>
          </a:p>
        </p:txBody>
      </p:sp>
      <p:sp>
        <p:nvSpPr>
          <p:cNvPr id="7" name="Rectangle 6"/>
          <p:cNvSpPr/>
          <p:nvPr/>
        </p:nvSpPr>
        <p:spPr>
          <a:xfrm>
            <a:off x="12185650" y="4850804"/>
            <a:ext cx="12700" cy="5334000"/>
          </a:xfrm>
          <a:prstGeom prst="rect">
            <a:avLst/>
          </a:prstGeom>
          <a:solidFill>
            <a:srgbClr val="C9A227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3011150" y="5445918"/>
            <a:ext cx="11677650" cy="27432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0" b="0" i="0" u="none" spc="-10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2500</a:t>
            </a:r>
            <a:r>
              <a:rPr sz="70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11150" y="8278018"/>
            <a:ext cx="10052050" cy="5080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30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从居鲁士二世算起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011150" y="9052718"/>
            <a:ext cx="994029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公元前 550 年，阿契美尼德帝国建立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625600" y="11568509"/>
            <a:ext cx="21132800" cy="12700"/>
          </a:xfrm>
          <a:prstGeom prst="rect">
            <a:avLst/>
          </a:prstGeom>
          <a:solidFill>
            <a:srgbClr val="C9A227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625600" y="11962209"/>
            <a:ext cx="9937789" cy="444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中间两千多年，隔着 </a:t>
            </a:r>
            <a:r>
              <a:rPr sz="26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埃兰、米底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，还有一堆没有留下文字的部落。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548600" y="11920934"/>
            <a:ext cx="2209800" cy="540940"/>
          </a:xfrm>
          <a:prstGeom prst="rect">
            <a:avLst/>
          </a:prstGeom>
          <a:noFill/>
          <a:ln w="12700">
            <a:solidFill>
              <a:srgbClr val="C9A227">
                <a:alpha val="2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548600" y="12035234"/>
            <a:ext cx="2392680" cy="3048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8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下面按时间往下捋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257300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一段都不落下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5600" y="1832570"/>
            <a:ext cx="21783040" cy="9271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6400" b="0" i="0" u="none" spc="-1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从高原城邦到伊斯兰共和国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5600" y="2963862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色带按政权先后顺序排列，非等比年代；每段标注起止年</a:t>
            </a:r>
          </a:p>
        </p:txBody>
      </p:sp>
      <p:pic>
        <p:nvPicPr>
          <p:cNvPr id="5" name="Picture 4" descr="p03_svg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0" y="4472781"/>
            <a:ext cx="21082000" cy="660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25600" y="12124729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两个数字之间不是空白：王位换了一茬，波斯语、历法与待客的规矩一茬茬传了下来。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257300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卷一 · 高原上最早的两拨人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5600" y="1845270"/>
            <a:ext cx="22067520" cy="13208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9200" b="0" i="0" u="none" spc="-2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先有埃兰，后有米底</a:t>
            </a:r>
          </a:p>
        </p:txBody>
      </p:sp>
      <p:sp>
        <p:nvSpPr>
          <p:cNvPr id="4" name="Rectangle 3"/>
          <p:cNvSpPr/>
          <p:nvPr/>
        </p:nvSpPr>
        <p:spPr>
          <a:xfrm>
            <a:off x="1625600" y="3772098"/>
            <a:ext cx="10121900" cy="8635801"/>
          </a:xfrm>
          <a:prstGeom prst="rect">
            <a:avLst/>
          </a:prstGeom>
          <a:solidFill>
            <a:srgbClr val="FFFFFF">
              <a:alpha val="3500"/>
            </a:srgbClr>
          </a:solidFill>
          <a:ln w="12700">
            <a:solidFill>
              <a:srgbClr val="C9A227">
                <a:alpha val="2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070100" y="4419798"/>
            <a:ext cx="9984740" cy="10668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74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前 2700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70100" y="5903118"/>
            <a:ext cx="9659620" cy="609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4200" b="0" i="0" u="none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埃兰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70100" y="6888559"/>
            <a:ext cx="9315450" cy="1666081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72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住在今天伊朗西南部胡齐斯坦，挨着底格里斯河。用楔形文字记账，跟苏美尔人、阿卡德人打了上千年交道，也挨了上千年打。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2070100" y="8974931"/>
            <a:ext cx="9232900" cy="12700"/>
          </a:xfrm>
          <a:prstGeom prst="rect">
            <a:avLst/>
          </a:prstGeom>
          <a:solidFill>
            <a:srgbClr val="C9A227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70100" y="9254331"/>
            <a:ext cx="9293225" cy="72767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2864"/>
              </a:lnSpc>
            </a:pPr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前 639 年前后，亚述巴尼拔攻进苏萨，埃兰作为独立政权散架。书写班子后来给波斯国王打工，波斯波利斯的档案泥板里还留着埃兰文。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636500" y="3772098"/>
            <a:ext cx="10121900" cy="8635801"/>
          </a:xfrm>
          <a:prstGeom prst="rect">
            <a:avLst/>
          </a:prstGeom>
          <a:solidFill>
            <a:srgbClr val="FFFFFF">
              <a:alpha val="3500"/>
            </a:srgbClr>
          </a:solidFill>
          <a:ln w="12700">
            <a:solidFill>
              <a:srgbClr val="C9A227">
                <a:alpha val="2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3081000" y="4419798"/>
            <a:ext cx="9984740" cy="10668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74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前 678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081000" y="5903118"/>
            <a:ext cx="9659620" cy="609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4200" b="0" i="0" u="none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米底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081000" y="6888559"/>
            <a:ext cx="9315450" cy="1666081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72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从北方下来的印欧语系伊朗人，形成王国，定都埃克巴坦那。前 612 年基亚克萨雷斯联合新巴比伦攻下尼尼微，把亚述从地图上抹掉。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081000" y="8974931"/>
            <a:ext cx="9232900" cy="12700"/>
          </a:xfrm>
          <a:prstGeom prst="rect">
            <a:avLst/>
          </a:prstGeom>
          <a:solidFill>
            <a:srgbClr val="C9A227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3081000" y="9254331"/>
            <a:ext cx="9293225" cy="72767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2864"/>
              </a:lnSpc>
            </a:pPr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拿下尼尼微之后风光了六十二年。前 550 年，外孙辈亲戚居鲁士二世起兵反叛，把王位夺了过去。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625600" y="12407900"/>
            <a:ext cx="3429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032000" y="12407900"/>
            <a:ext cx="5080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603500" y="12407900"/>
            <a:ext cx="4191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086100" y="12407900"/>
            <a:ext cx="3175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467100" y="12407900"/>
            <a:ext cx="4826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013200" y="12407900"/>
            <a:ext cx="3683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445000" y="12407900"/>
            <a:ext cx="5080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16500" y="12407900"/>
            <a:ext cx="3937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257300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卷二 · 第一台真正跑起来的帝国机器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5600" y="1857970"/>
            <a:ext cx="21783040" cy="9271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6400" b="0" i="0" u="none" spc="-1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居鲁士二世，二十九年铺开一个帝国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5600" y="3433762"/>
            <a:ext cx="8534400" cy="863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40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前 559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接手波斯部落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5600" y="4741862"/>
            <a:ext cx="8534400" cy="863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40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前 550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灭掉米底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5600" y="6049962"/>
            <a:ext cx="8534400" cy="863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40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前 546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拿下吕底亚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25600" y="7358062"/>
            <a:ext cx="8534400" cy="863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40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前 539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开进巴比伦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25600" y="8666162"/>
            <a:ext cx="8534400" cy="863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40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前 530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死于中亚锡尔河一带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69600" y="6606381"/>
            <a:ext cx="12252960" cy="444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进巴比伦之后，他握住马尔杜克神像的手，又放被押送到巴比伦的犹太人回故乡。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769600" y="7572771"/>
            <a:ext cx="11988800" cy="12700"/>
          </a:xfrm>
          <a:prstGeom prst="rect">
            <a:avLst/>
          </a:prstGeom>
          <a:solidFill>
            <a:srgbClr val="C9A227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769600" y="8055371"/>
            <a:ext cx="12181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这两件事分别留在《居鲁士圆柱》和《圣经·以斯拉记》里。陵墓修在帕萨尔加德，今天还在。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769600" y="8859242"/>
            <a:ext cx="2438400" cy="540940"/>
          </a:xfrm>
          <a:prstGeom prst="rect">
            <a:avLst/>
          </a:prstGeom>
          <a:noFill/>
          <a:ln w="12700">
            <a:solidFill>
              <a:srgbClr val="C9A227">
                <a:alpha val="2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769600" y="8973542"/>
            <a:ext cx="2621280" cy="3048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8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帝国不是一天建成的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257300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卷二 · 把帝国做成一台机器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5600" y="1857970"/>
            <a:ext cx="21783040" cy="9271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6400" b="0" i="0" u="none" spc="-1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大流士刻下三语铭文，薛西斯造了那扇门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5600" y="3484562"/>
            <a:ext cx="14484350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前 522 年大流士一世上台，把夺位经过刻在贝希斯敦山崖上：</a:t>
            </a:r>
            <a:r>
              <a:rPr sz="26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古波斯文、埃兰文、巴比伦文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三语并写。十九世纪罗林森拓印下来，楔形文字这才重新被读通。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5600" y="5036343"/>
            <a:ext cx="14484350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他把帝国切成行省、派总督收税、修御道、统一度量衡和金币，疆土从埃及铺到印度河。前 518 年前后动工修波斯波利斯，这座城不办公，专门接见使团、收纳贡品。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1625600" y="6562725"/>
            <a:ext cx="14401800" cy="12700"/>
          </a:xfrm>
          <a:prstGeom prst="rect">
            <a:avLst/>
          </a:prstGeom>
          <a:solidFill>
            <a:srgbClr val="C9A227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25600" y="6892925"/>
            <a:ext cx="14594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前 490 马拉松败；前 480 薛西斯一世攻进希腊，萨拉米斯海战把船队赔了进去；希波战争拖到前 449 年才收场。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16916400" y="3408362"/>
            <a:ext cx="5842000" cy="9088437"/>
          </a:xfrm>
          <a:prstGeom prst="rect">
            <a:avLst/>
          </a:prstGeom>
          <a:noFill/>
          <a:ln w="12700">
            <a:solidFill>
              <a:srgbClr val="C9A227">
                <a:alpha val="2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7360900" y="5521920"/>
            <a:ext cx="51460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贝希斯敦 · 三种文字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60900" y="6351190"/>
            <a:ext cx="5298440" cy="482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34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古波斯文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60900" y="7257851"/>
            <a:ext cx="5298440" cy="482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34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埃兰文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60900" y="8164512"/>
            <a:ext cx="5298440" cy="482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34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巴比伦文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360900" y="9198173"/>
            <a:ext cx="4953000" cy="12700"/>
          </a:xfrm>
          <a:prstGeom prst="rect">
            <a:avLst/>
          </a:prstGeom>
          <a:solidFill>
            <a:srgbClr val="C9A227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7360900" y="9579173"/>
            <a:ext cx="51460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同一段话写三遍，本身就是帝国该有的样子。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7360900" y="10332243"/>
            <a:ext cx="5080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7932400" y="10332243"/>
            <a:ext cx="3683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8364200" y="10332243"/>
            <a:ext cx="4572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884900" y="10332243"/>
            <a:ext cx="3175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9265900" y="10332243"/>
            <a:ext cx="4826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257300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展签 · 邀请函上那扇门的原型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5600" y="3086496"/>
            <a:ext cx="11877040" cy="9271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6400" b="0" i="0" u="none" spc="-1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万国之门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5600" y="4459089"/>
            <a:ext cx="11309350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薛西斯一世下令修建，在位时间是公元前 486 年到公元前 465 年。门柱上的 XPa 铭文用三种文字写着同一句：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5600" y="6150570"/>
            <a:ext cx="11816080" cy="8382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58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「我建造了这扇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5600" y="7218560"/>
            <a:ext cx="11816080" cy="8382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58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万国之门」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25600" y="8680251"/>
            <a:ext cx="11309350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门口站的人首翼牛叫拉玛苏，本来是亚述人的守护兽，波斯人借过来守自己的门。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1625600" y="10232032"/>
            <a:ext cx="11226800" cy="12700"/>
          </a:xfrm>
          <a:prstGeom prst="rect">
            <a:avLst/>
          </a:prstGeom>
          <a:solidFill>
            <a:srgbClr val="C9A227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25600" y="10536832"/>
            <a:ext cx="11287125" cy="72767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2864"/>
              </a:lnSpc>
            </a:pPr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前 334 年亚历山大东征，前 331 年高加米拉击垮大流士三世，前 330 年波斯波利斯被放火烧掉，阿契美尼德到此为止。门留在遗址里，两千多年后被印在一张邀请函上。</a:t>
            </a:r>
          </a:p>
        </p:txBody>
      </p:sp>
      <p:pic>
        <p:nvPicPr>
          <p:cNvPr id="10" name="Picture 9" descr="p07_svg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4400" y="3125985"/>
            <a:ext cx="9144000" cy="812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257300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卷三 · 夹在两边做生意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5600" y="1845270"/>
            <a:ext cx="22067520" cy="13208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9200" b="0" i="0" u="none" spc="-2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希腊人进来，帕提亚人接手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5600" y="3924498"/>
            <a:ext cx="10792460" cy="952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66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前 312 — 前 63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5600" y="5234979"/>
            <a:ext cx="10548620" cy="609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4200" b="0" i="0" u="none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塞琉古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5600" y="6220420"/>
            <a:ext cx="10204450" cy="1666081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72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亚历山大前 323 年死在巴比伦，部将塞琉古一世前 312 年占住巴比伦，王国一直撑到前 63 年。希腊式城市、希腊语钱币、希腊神像一起进来。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25600" y="8268692"/>
            <a:ext cx="103149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伊朗人没有把这些东西全盘收下，也没有全部扔掉。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36500" y="3924498"/>
            <a:ext cx="10792460" cy="952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66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前 247 — 224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636500" y="5234979"/>
            <a:ext cx="10548620" cy="609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4200" b="0" i="0" u="none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安息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636500" y="6220420"/>
            <a:ext cx="10204450" cy="1666081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72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里海东南的帕尼人首领阿尔沙克一世起兵占了帕提亚。中国史书管它叫安息，名字从「阿尔沙克」转音，《史记·大宛列传》记了它二十多次。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636500" y="8268692"/>
            <a:ext cx="103149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靠丝绸之路的中转税过日子，王权被七大贵族家族分着。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25600" y="10983118"/>
            <a:ext cx="21132800" cy="12700"/>
          </a:xfrm>
          <a:prstGeom prst="rect">
            <a:avLst/>
          </a:prstGeom>
          <a:solidFill>
            <a:srgbClr val="C9A227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25600" y="11351418"/>
            <a:ext cx="10267950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前 53 年卡莱战役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：安息骑射手把克拉苏七个罗马军团打散，克拉苏本人死在那里。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573000" y="11351418"/>
            <a:ext cx="10449560" cy="444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26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224 年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：法尔斯总督阿尔达希尔一世掀翻安息，萨珊开场。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257300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卷三 · 中国和伊朗第一次官方往来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5600" y="1718270"/>
            <a:ext cx="5968801" cy="21717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5000" b="0" i="0" u="none" spc="-10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前 119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27601" y="2721570"/>
            <a:ext cx="7851140" cy="9271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6400" b="0" i="0" u="none" spc="-1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张骞第二次出使西域</a:t>
            </a:r>
          </a:p>
        </p:txBody>
      </p:sp>
      <p:pic>
        <p:nvPicPr>
          <p:cNvPr id="5" name="Picture 4" descr="p09_svg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0" y="5919390"/>
            <a:ext cx="20320000" cy="406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25600" y="11962209"/>
            <a:ext cx="18780760" cy="444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这一趟写在《史记》里，比罗马人跟安息正面撞上还早了六十多年。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20777200" y="11955859"/>
            <a:ext cx="1981200" cy="540940"/>
          </a:xfrm>
          <a:prstGeom prst="rect">
            <a:avLst/>
          </a:prstGeom>
          <a:noFill/>
          <a:ln w="12700">
            <a:solidFill>
              <a:srgbClr val="C9A227">
                <a:alpha val="2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777200" y="12070159"/>
            <a:ext cx="2164080" cy="3048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8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史料，不是传说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257300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卷四 · 把波斯传统重新立起来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5600" y="1845270"/>
            <a:ext cx="22067520" cy="13208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9200" b="0" i="0" u="none" spc="-2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四百多年，跟罗马缠到最后</a:t>
            </a:r>
          </a:p>
        </p:txBody>
      </p:sp>
      <p:sp>
        <p:nvSpPr>
          <p:cNvPr id="4" name="Rectangle 3"/>
          <p:cNvSpPr/>
          <p:nvPr/>
        </p:nvSpPr>
        <p:spPr>
          <a:xfrm>
            <a:off x="1625600" y="5583237"/>
            <a:ext cx="5283200" cy="2699742"/>
          </a:xfrm>
          <a:prstGeom prst="rect">
            <a:avLst/>
          </a:prstGeom>
          <a:noFill/>
          <a:ln w="254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625600" y="6015037"/>
            <a:ext cx="5811520" cy="749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52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224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5600" y="7137598"/>
            <a:ext cx="5365750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阿尔达希尔一世建萨珊，琐罗亚斯德教抬成国教</a:t>
            </a:r>
          </a:p>
        </p:txBody>
      </p:sp>
      <p:sp>
        <p:nvSpPr>
          <p:cNvPr id="7" name="Rectangle 6"/>
          <p:cNvSpPr/>
          <p:nvPr/>
        </p:nvSpPr>
        <p:spPr>
          <a:xfrm>
            <a:off x="6908800" y="5583237"/>
            <a:ext cx="5283200" cy="2699742"/>
          </a:xfrm>
          <a:prstGeom prst="rect">
            <a:avLst/>
          </a:prstGeom>
          <a:noFill/>
          <a:ln w="254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08800" y="6015037"/>
            <a:ext cx="5811520" cy="749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52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260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8800" y="7137598"/>
            <a:ext cx="5365750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沙普尔一世在埃德萨活捉罗马皇帝瓦勒良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192000" y="5583237"/>
            <a:ext cx="5283200" cy="2699742"/>
          </a:xfrm>
          <a:prstGeom prst="rect">
            <a:avLst/>
          </a:prstGeom>
          <a:noFill/>
          <a:ln w="254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2192000" y="6015037"/>
            <a:ext cx="5811520" cy="749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52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636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0" y="7137598"/>
            <a:ext cx="5365750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卡迪西亚战败；637 泰西封失守；642 主力打光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475200" y="5583237"/>
            <a:ext cx="5283200" cy="2699742"/>
          </a:xfrm>
          <a:prstGeom prst="rect">
            <a:avLst/>
          </a:prstGeom>
          <a:noFill/>
          <a:ln w="254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7475200" y="6015037"/>
            <a:ext cx="5811520" cy="749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52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651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475200" y="7137598"/>
            <a:ext cx="5365750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伊嗣俟三世在木鹿遇害，王朝到这一年为止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625600" y="8943379"/>
            <a:ext cx="21132800" cy="12700"/>
          </a:xfrm>
          <a:prstGeom prst="rect">
            <a:avLst/>
          </a:prstGeom>
          <a:solidFill>
            <a:srgbClr val="C9A227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625600" y="9413279"/>
            <a:ext cx="10267950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602 到 628 年库思老二世跟拜占庭打到彼此耗尽；628 到 632 年王位换了一轮又一轮，帝国已经站不稳。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573000" y="9413279"/>
            <a:ext cx="10267950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末代国王的儿子</a:t>
            </a:r>
            <a:r>
              <a:rPr sz="26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卑路斯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带随从翻过葱岭到长安，唐高宗给了官职——波斯王室最后一截线索落在唐朝史书里。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257300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卷五 · 改了宗教，没有改语言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5600" y="1857970"/>
            <a:ext cx="21783040" cy="9271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6400" b="0" i="0" u="none" spc="-1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征服者最后都被这套东西同化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5600" y="3421062"/>
            <a:ext cx="994029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换掉的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5600" y="3983632"/>
            <a:ext cx="10173970" cy="609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4200" b="0" i="0" u="none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王座与公文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5600" y="5019873"/>
            <a:ext cx="9829800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阿拉伯人带来伊斯兰教、阿拉伯文的公文系统和新税制。倭马亚 661 到 750，阿拔斯 750 到 1258。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25600" y="6495454"/>
            <a:ext cx="9829800" cy="1666081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72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九世纪起地方政权一个个冒出来：萨曼 819–999 把布哈拉弄成波斯语文学中心，塔希尔 821、萨法尔 861 各占一片。1040 年塞尔柱突厥人在丹丹坎打赢，1055 年进巴格达。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12185650" y="3382962"/>
            <a:ext cx="12700" cy="7973417"/>
          </a:xfrm>
          <a:prstGeom prst="rect">
            <a:avLst/>
          </a:prstGeom>
          <a:solidFill>
            <a:srgbClr val="C9A227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011150" y="3421062"/>
            <a:ext cx="994029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没换掉的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011150" y="3983632"/>
            <a:ext cx="10173970" cy="609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4200" b="0" i="0" u="none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语言与手艺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011150" y="5019873"/>
            <a:ext cx="9829800" cy="1666081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72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波斯语在民间一直说着，后来借了阿拉伯字母重新书写。阿拔斯朝廷里波斯人当宰相、管账、写史书，巴格达那套官僚办法大半照萨珊旧制搬过来。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011150" y="7106245"/>
            <a:ext cx="9829800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菲尔多西十一世纪初写完《列王纪》，用的基本是波斯语，阿拉伯词压到很少。换了突厥人做主人，公务照旧用波斯语处理。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2080" y="11762779"/>
            <a:ext cx="21579840" cy="6350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ctr"/>
            <a:r>
              <a:rPr sz="4400" b="0" i="0" u="none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要紧的不是谁坐王位，</a:t>
            </a:r>
            <a:r>
              <a:rPr sz="44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是什么一茬茬传了下来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257300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卷六 · 两次大清扫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5600" y="1845270"/>
            <a:ext cx="22067520" cy="13208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9200" b="0" i="0" u="none" spc="-2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城破了，诗反而走得更远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5600" y="4611687"/>
            <a:ext cx="3439160" cy="11049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76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1219</a:t>
            </a:r>
          </a:p>
        </p:txBody>
      </p:sp>
      <p:sp>
        <p:nvSpPr>
          <p:cNvPr id="5" name="Rectangle 4"/>
          <p:cNvSpPr/>
          <p:nvPr/>
        </p:nvSpPr>
        <p:spPr>
          <a:xfrm>
            <a:off x="4800600" y="4682728"/>
            <a:ext cx="17957800" cy="965200"/>
          </a:xfrm>
          <a:prstGeom prst="rect">
            <a:avLst/>
          </a:prstGeom>
          <a:solidFill>
            <a:srgbClr val="5B6B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800600" y="4859932"/>
            <a:ext cx="18221960" cy="61079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成吉思汗西征花剌子模，伊朗东北城市成片被毁，人口和灌溉系统一起塌下去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25600" y="6709568"/>
            <a:ext cx="3439160" cy="11049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76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1258</a:t>
            </a:r>
          </a:p>
        </p:txBody>
      </p:sp>
      <p:sp>
        <p:nvSpPr>
          <p:cNvPr id="8" name="Rectangle 7"/>
          <p:cNvSpPr/>
          <p:nvPr/>
        </p:nvSpPr>
        <p:spPr>
          <a:xfrm>
            <a:off x="4800600" y="6780609"/>
            <a:ext cx="17957800" cy="965200"/>
          </a:xfrm>
          <a:prstGeom prst="rect">
            <a:avLst/>
          </a:prstGeom>
          <a:solidFill>
            <a:srgbClr val="4E5D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00600" y="6957814"/>
            <a:ext cx="18221960" cy="61079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旭烈兀攻下巴格达，阿拔斯哈里发国结束；伊儿汗国 1256–1335；1295 年合赞汗改信伊斯兰教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25600" y="8807450"/>
            <a:ext cx="3439160" cy="11049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76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1370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00600" y="8878490"/>
            <a:ext cx="17957800" cy="965200"/>
          </a:xfrm>
          <a:prstGeom prst="rect">
            <a:avLst/>
          </a:prstGeom>
          <a:solidFill>
            <a:srgbClr val="3F4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00600" y="9055695"/>
            <a:ext cx="18221960" cy="61079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帖木儿上台，一路打到 1405 年死去，撒马尔罕成了中心，伊朗被反复碾过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25600" y="10957718"/>
            <a:ext cx="21132800" cy="12700"/>
          </a:xfrm>
          <a:prstGeom prst="rect">
            <a:avLst/>
          </a:prstGeom>
          <a:solidFill>
            <a:srgbClr val="C9A227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625600" y="11351418"/>
            <a:ext cx="21215350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这两百年留下一件怪事：城市破了、水渠废了，</a:t>
            </a:r>
            <a:r>
              <a:rPr sz="26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波斯语的诗歌和细密画反而往东往西扩散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，一直影响到莫卧儿和奥斯曼。蒙古统治者又一次被伊朗这套制度收编，路数跟前面塞尔柱人一模一样。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257300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卷七 · 今天这个伊朗的底子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5600" y="1667470"/>
            <a:ext cx="6251971" cy="27432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0" b="0" i="0" u="none" spc="-10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1501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2171" y="2237978"/>
            <a:ext cx="11851640" cy="9271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6400" b="0" i="0" u="none" spc="-1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伊斯玛仪一世在大不里士称沙阿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2171" y="3381970"/>
            <a:ext cx="11506200" cy="5080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30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十二伊玛目什叶派定成国教，这一步直接划出现代伊朗的样子</a:t>
            </a:r>
          </a:p>
        </p:txBody>
      </p:sp>
      <p:sp>
        <p:nvSpPr>
          <p:cNvPr id="6" name="Rectangle 5"/>
          <p:cNvSpPr/>
          <p:nvPr/>
        </p:nvSpPr>
        <p:spPr>
          <a:xfrm>
            <a:off x="1625600" y="4880570"/>
            <a:ext cx="6790134" cy="6939359"/>
          </a:xfrm>
          <a:prstGeom prst="rect">
            <a:avLst/>
          </a:prstGeom>
          <a:solidFill>
            <a:srgbClr val="FFFFFF">
              <a:alpha val="3500"/>
            </a:srgbClr>
          </a:solidFill>
          <a:ln w="12700">
            <a:solidFill>
              <a:srgbClr val="C9A227">
                <a:alpha val="2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70100" y="5312370"/>
            <a:ext cx="6094174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改宗之后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70100" y="5900340"/>
            <a:ext cx="6327854" cy="609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4200" b="0" i="0" u="none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边界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70100" y="6834981"/>
            <a:ext cx="5983684" cy="1666081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72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此前伊朗以逊尼派为主，改宗后跟逊尼派的奥斯曼打了上百年，边界也在这一堆战争里定下来。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8796734" y="4880570"/>
            <a:ext cx="6790332" cy="6939359"/>
          </a:xfrm>
          <a:prstGeom prst="rect">
            <a:avLst/>
          </a:prstGeom>
          <a:solidFill>
            <a:srgbClr val="FFFFFF">
              <a:alpha val="3500"/>
            </a:srgbClr>
          </a:solidFill>
          <a:ln w="12700">
            <a:solidFill>
              <a:srgbClr val="C9A227">
                <a:alpha val="2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241234" y="5312370"/>
            <a:ext cx="6094372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1588 / 1598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41234" y="5900340"/>
            <a:ext cx="6328052" cy="609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4200" b="0" i="0" u="none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伊斯法罕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41234" y="6834981"/>
            <a:ext cx="5983882" cy="1666081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72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阿拔斯一世即位、迁都，修广场、修桥、修清真寺，把欧洲使节和商人都吸引过来。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968067" y="4880570"/>
            <a:ext cx="6790332" cy="6939359"/>
          </a:xfrm>
          <a:prstGeom prst="rect">
            <a:avLst/>
          </a:prstGeom>
          <a:solidFill>
            <a:srgbClr val="FFFFFF">
              <a:alpha val="3500"/>
            </a:srgbClr>
          </a:solidFill>
          <a:ln w="12700">
            <a:solidFill>
              <a:srgbClr val="C9A227">
                <a:alpha val="2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6412567" y="5312370"/>
            <a:ext cx="6094372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1722 之后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12567" y="5900340"/>
            <a:ext cx="6328052" cy="609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4200" b="0" i="0" u="none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散成几块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12567" y="6834981"/>
            <a:ext cx="5983882" cy="2276871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482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阿富汗霍塔克人攻进伊斯法罕，实际统治结束；名义王朝拖到 1736 年被纳迪尔沙取代。1739 年打进德里抢走孔雀宝座，1747 年被部下杀死。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625600" y="11819929"/>
            <a:ext cx="21132800" cy="12700"/>
          </a:xfrm>
          <a:prstGeom prst="rect">
            <a:avLst/>
          </a:prstGeom>
          <a:solidFill>
            <a:srgbClr val="C9A227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625600" y="12124729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1751 到 1794 年，赞德王朝以设拉子为中心稳了一阵；接班的恺加人把都城挪到了德黑兰。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257300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卷八 · 被两大帝国挤在中间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5600" y="1832570"/>
            <a:ext cx="21783040" cy="9271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6400" b="0" i="0" u="none" spc="-1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北边俄国压下来，南边英国从印度顶上来</a:t>
            </a:r>
          </a:p>
        </p:txBody>
      </p:sp>
      <p:sp>
        <p:nvSpPr>
          <p:cNvPr id="4" name="Rectangle 3"/>
          <p:cNvSpPr/>
          <p:nvPr/>
        </p:nvSpPr>
        <p:spPr>
          <a:xfrm>
            <a:off x="1625600" y="3230562"/>
            <a:ext cx="10439400" cy="2000051"/>
          </a:xfrm>
          <a:prstGeom prst="rect">
            <a:avLst/>
          </a:prstGeom>
          <a:noFill/>
          <a:ln w="63500">
            <a:solidFill>
              <a:srgbClr val="7A8C7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625600" y="3509962"/>
            <a:ext cx="106324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AFC2A4"/>
                </a:solidFill>
                <a:latin typeface="Georgia"/>
                <a:ea typeface="宋体"/>
                <a:cs typeface="Georgia"/>
              </a:rPr>
              <a:t>北 · 俄国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5600" y="4085232"/>
            <a:ext cx="10521950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1804–1813《古利斯坦条约》割走格鲁吉亚和高加索；1826–1828《土库曼恰伊条约》划走阿拉斯河以北，附领事裁判权。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12319000" y="3230562"/>
            <a:ext cx="10439400" cy="2000051"/>
          </a:xfrm>
          <a:prstGeom prst="rect">
            <a:avLst/>
          </a:prstGeom>
          <a:noFill/>
          <a:ln w="63500">
            <a:solidFill>
              <a:srgbClr val="A963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319000" y="3509962"/>
            <a:ext cx="106324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D9A784"/>
                </a:solidFill>
                <a:latin typeface="Georgia"/>
                <a:ea typeface="宋体"/>
                <a:cs typeface="Georgia"/>
              </a:rPr>
              <a:t>南 · 英国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19000" y="4085232"/>
            <a:ext cx="10521950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1856 年争夺赫拉特，1857《巴黎条约》逼它撤兵，从此放弃对阿富汗的主张。1907 年英俄私下把伊朗切成南北两片势力范围。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25600" y="7394376"/>
            <a:ext cx="7355840" cy="7874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54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1891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25600" y="8585596"/>
            <a:ext cx="6889750" cy="1666081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72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烟草专卖权卖给英国人，教士禁令、商人罢市、全国不抽烟，第二年政府收回租让权。</a:t>
            </a:r>
            <a:r>
              <a:rPr sz="26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教士能动员街面，租让权能点燃全国。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88400" y="7394376"/>
            <a:ext cx="7355840" cy="7874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54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1905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88400" y="8585596"/>
            <a:ext cx="6889750" cy="1666081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72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立宪革命开场，1906 年宪法、开议会，第一届议会 10 月 7 日开会；1911 年被俄军压下去。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951200" y="7394376"/>
            <a:ext cx="7355840" cy="7874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54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1908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951200" y="8585596"/>
            <a:ext cx="6889750" cy="1666081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72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1901 年石油勘探权租给英国人，胡齐斯坦打出了油，1909 年英波石油公司成立，国运从此跟油管捆在一起。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625600" y="11819929"/>
            <a:ext cx="21132800" cy="12700"/>
          </a:xfrm>
          <a:prstGeom prst="rect">
            <a:avLst/>
          </a:prstGeom>
          <a:solidFill>
            <a:srgbClr val="C9A227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625600" y="12124729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1779 年起事，1786 年定都德黑兰，1796 年阿迦·穆罕默德汗加冕。1921 年 2 月 21 日礼萨汗带兵进德黑兰，1925 年议会废掉末代国王。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257300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卷九 · 五十四年，从改名走到革命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5600" y="1845270"/>
            <a:ext cx="22067520" cy="13208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9200" b="0" i="0" u="none" spc="-2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1925 — 1979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79600" y="5222478"/>
            <a:ext cx="4216320" cy="5461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38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1935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79600" y="6030118"/>
            <a:ext cx="402328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国名不再用 Persia，改用 Iran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41640" y="5222478"/>
            <a:ext cx="4216320" cy="5461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38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1941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41640" y="6030118"/>
            <a:ext cx="402328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英苏同时出兵，9 月礼萨汗退位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03681" y="5222478"/>
            <a:ext cx="4216519" cy="5461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38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1953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03681" y="6030118"/>
            <a:ext cx="3890764" cy="72767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2864"/>
              </a:lnSpc>
            </a:pPr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8 月 19 日政变，摩萨台下台，石油改由国际财团经营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65920" y="5222478"/>
            <a:ext cx="4216320" cy="5461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38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1963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65920" y="6030118"/>
            <a:ext cx="3890565" cy="72767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2864"/>
              </a:lnSpc>
            </a:pPr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白色革命；霍梅尼反对，1964 年被流放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927960" y="5222478"/>
            <a:ext cx="4216519" cy="5461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3800" b="0" i="0" u="none">
                <a:solidFill>
                  <a:srgbClr val="C25B4E"/>
                </a:solidFill>
                <a:latin typeface="Georgia"/>
                <a:ea typeface="宋体"/>
                <a:cs typeface="Georgia"/>
              </a:rPr>
              <a:t>1979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927960" y="6030118"/>
            <a:ext cx="3890764" cy="72767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2864"/>
              </a:lnSpc>
            </a:pPr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1 月 16 日国王离境，2 月 11 日军方中立，王朝结束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625600" y="7294959"/>
            <a:ext cx="21132800" cy="2854721"/>
          </a:xfrm>
          <a:prstGeom prst="rect">
            <a:avLst/>
          </a:prstGeom>
          <a:solidFill>
            <a:srgbClr val="FFFFFF">
              <a:alpha val="3500"/>
            </a:srgbClr>
          </a:solidFill>
          <a:ln w="12700">
            <a:solidFill>
              <a:srgbClr val="C9A227">
                <a:alpha val="2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070100" y="8268890"/>
            <a:ext cx="3569374" cy="9017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62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1971 · 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17554" y="7726759"/>
            <a:ext cx="17223065" cy="609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4200" b="0" i="0" u="none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波斯波利斯，帝国建国 2500 周年大典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17554" y="8610600"/>
            <a:ext cx="16878895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请来六十多位外国元首，帐篷城搭在遗址旁边。庆典越铺张，街面上的怨气越厚；1978 年 9 月 8 日德黑兰枪击之后，局势再也收不住。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25600" y="11714559"/>
            <a:ext cx="21193125" cy="72767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2864"/>
              </a:lnSpc>
            </a:pPr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1951 年议会通过石油国有化，4 月摩萨台任首相，英国封锁出口，两边僵了两年。1979 年 4 月 1 日公投通过国号「伊朗伊斯兰共和国」，11 月 4 日美使馆被占、52 名馆员被扣 444 天，12 月新宪法公投把最高领袖制度写进宪法。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257300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卷十 · 史料和新闻得分开写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5600" y="1857970"/>
            <a:ext cx="21783040" cy="9271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6400" b="0" i="0" u="none" spc="-1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越靠近今天，越要标清楚出处</a:t>
            </a:r>
          </a:p>
        </p:txBody>
      </p:sp>
      <p:sp>
        <p:nvSpPr>
          <p:cNvPr id="4" name="Rectangle 3"/>
          <p:cNvSpPr/>
          <p:nvPr/>
        </p:nvSpPr>
        <p:spPr>
          <a:xfrm>
            <a:off x="1625600" y="3382962"/>
            <a:ext cx="838200" cy="540940"/>
          </a:xfrm>
          <a:prstGeom prst="rect">
            <a:avLst/>
          </a:prstGeom>
          <a:noFill/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625600" y="3497262"/>
            <a:ext cx="1021080" cy="3048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8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史料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5600" y="4381103"/>
            <a:ext cx="10242550" cy="109855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25"/>
              </a:lnSpc>
            </a:pPr>
            <a:r>
              <a:rPr sz="30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1980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 9 月 22 日伊拉克出兵，两伊战争打了八年，1988 年 8 月 20 日停火。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25600" y="5976143"/>
            <a:ext cx="10242550" cy="109855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25"/>
              </a:lnSpc>
            </a:pPr>
            <a:r>
              <a:rPr sz="30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1989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 6 月 3 日霍梅尼去世，哈梅内伊接任最高领袖，双轨体制沿用至今。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25600" y="7571184"/>
            <a:ext cx="10242550" cy="109855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25"/>
              </a:lnSpc>
            </a:pPr>
            <a:r>
              <a:rPr sz="30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2015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 7 月与美英法俄中德达成伊核协议；2018 年美国单方面退出，制裁重新加回来。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25600" y="9166225"/>
            <a:ext cx="10452100" cy="444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30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2020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 1 月苏莱曼尼在巴格达被美军空袭击杀。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195300" y="3382962"/>
            <a:ext cx="3086100" cy="540940"/>
          </a:xfrm>
          <a:prstGeom prst="rect">
            <a:avLst/>
          </a:prstGeom>
          <a:noFill/>
          <a:ln w="12700">
            <a:solidFill>
              <a:srgbClr val="C25B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3195300" y="3497262"/>
            <a:ext cx="3268979" cy="3048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800" b="0" i="0" u="none">
                <a:solidFill>
                  <a:srgbClr val="C25B4E"/>
                </a:solidFill>
                <a:latin typeface="Georgia"/>
                <a:ea typeface="宋体"/>
                <a:cs typeface="Georgia"/>
              </a:rPr>
              <a:t>新闻 · 按新华社公开报道记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195300" y="4381103"/>
            <a:ext cx="9658350" cy="109855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25"/>
              </a:lnSpc>
            </a:pPr>
            <a:r>
              <a:rPr sz="3000" b="0" i="0" u="none">
                <a:solidFill>
                  <a:srgbClr val="C25B4E"/>
                </a:solidFill>
                <a:latin typeface="Georgia"/>
                <a:ea typeface="宋体"/>
                <a:cs typeface="Georgia"/>
              </a:rPr>
              <a:t>2026 · 02 · 28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 美国和以色列对伊朗发动军事打击，最高领袖哈梅内伊在空袭中遇害。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195300" y="5976143"/>
            <a:ext cx="9658350" cy="109855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25"/>
              </a:lnSpc>
            </a:pPr>
            <a:r>
              <a:rPr sz="3000" b="0" i="0" u="none">
                <a:solidFill>
                  <a:srgbClr val="C25B4E"/>
                </a:solidFill>
                <a:latin typeface="Georgia"/>
                <a:ea typeface="宋体"/>
                <a:cs typeface="Georgia"/>
              </a:rPr>
              <a:t>2026 · 03 · 08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 专家会议推举穆杰塔巴·哈梅内伊为新任最高领袖。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195300" y="7571184"/>
            <a:ext cx="9867900" cy="444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3000" b="0" i="0" u="none">
                <a:solidFill>
                  <a:srgbClr val="C25B4E"/>
                </a:solidFill>
                <a:latin typeface="Georgia"/>
                <a:ea typeface="宋体"/>
                <a:cs typeface="Georgia"/>
              </a:rPr>
              <a:t>2026 · 06 · 18</a:t>
            </a: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 美国和伊朗远程签署谅解备忘录。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195300" y="8618934"/>
            <a:ext cx="9623425" cy="72767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2864"/>
              </a:lnSpc>
            </a:pPr>
            <a:r>
              <a:rPr sz="1900" b="0" i="0" u="none">
                <a:solidFill>
                  <a:srgbClr val="C25B4E"/>
                </a:solidFill>
                <a:latin typeface="Georgia"/>
                <a:ea typeface="宋体"/>
                <a:cs typeface="Georgia"/>
              </a:rPr>
              <a:t>这几行离今天太近，还没有经过时间筛选，写在这里只为把时间线接到 2026 年，不作判断。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257300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结语</a:t>
            </a:r>
          </a:p>
        </p:txBody>
      </p:sp>
      <p:pic>
        <p:nvPicPr>
          <p:cNvPr id="3" name="Picture 2" descr="p17_svg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0" y="2116137"/>
            <a:ext cx="5334000" cy="3505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438640" y="6015037"/>
            <a:ext cx="5506720" cy="13208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ctr"/>
            <a:r>
              <a:rPr sz="9200" b="0" i="0" u="none" spc="-2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政权会倒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67140" y="7421165"/>
            <a:ext cx="6649720" cy="13208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ctr"/>
            <a:r>
              <a:rPr sz="9200" b="0" i="0" u="none" spc="-200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门一直开着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59375" y="9297193"/>
            <a:ext cx="14065250" cy="111760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lnSpc>
                <a:spcPts val="4400"/>
              </a:lnSpc>
            </a:pPr>
            <a:r>
              <a:rPr sz="30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从前 550 年算到 2026 年，王位换了一茬又一茬；波斯语没有被换掉，诺鲁孜节没有被换掉，把客人让进门这件事也没有被换掉。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9906000" y="10897393"/>
            <a:ext cx="4572000" cy="12700"/>
          </a:xfrm>
          <a:prstGeom prst="rect">
            <a:avLst/>
          </a:prstGeom>
          <a:solidFill>
            <a:srgbClr val="C9A227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07530" y="11227593"/>
            <a:ext cx="105689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ctr"/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邀请函上写着「悠久文明传承与开放好客精神」。把这两句话放回三千年里看，说的是同一件事。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25600" y="12124729"/>
            <a:ext cx="6028094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第九届进博会伊朗国家馆 · 2026 年 11 月 5 日至 10 日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935700" y="12407900"/>
            <a:ext cx="3429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9342100" y="12407900"/>
            <a:ext cx="4826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9888200" y="12407900"/>
            <a:ext cx="3683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0320000" y="12407900"/>
            <a:ext cx="5080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0891500" y="12407900"/>
            <a:ext cx="3937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1348700" y="12407900"/>
            <a:ext cx="3175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1729700" y="12407900"/>
            <a:ext cx="4572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2250400" y="12407900"/>
            <a:ext cx="508000" cy="88900"/>
          </a:xfrm>
          <a:prstGeom prst="rect">
            <a:avLst/>
          </a:prstGeom>
          <a:solidFill>
            <a:srgbClr val="E0BE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625600" y="1257300"/>
            <a:ext cx="21325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 spc="456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附页 · 不逐条出注，但把来源摊开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5600" y="1857970"/>
            <a:ext cx="21783040" cy="9271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6400" b="0" i="0" u="none" spc="-100">
                <a:solidFill>
                  <a:srgbClr val="F3EAD6"/>
                </a:solidFill>
                <a:latin typeface="Georgia"/>
                <a:ea typeface="宋体"/>
                <a:cs typeface="Georgia"/>
              </a:rPr>
              <a:t>这份图录的依据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5600" y="4747418"/>
            <a:ext cx="103149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原始史料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5600" y="5322689"/>
            <a:ext cx="10204450" cy="1666081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72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贝希斯敦铭文、XPa 铭文、居鲁士圆柱；《史记·大宛列传》《汉书·西域传》《旧唐书·波斯传》；希罗多德《历史》；菲尔多西《列王纪》。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36500" y="4747418"/>
            <a:ext cx="103149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工具书与通史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36500" y="5322689"/>
            <a:ext cx="10204450" cy="105529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154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大英百科全书「Ancient Iran」「Darius I」词条；Encyclopaedia Iranica；Livius 波斯波利斯与万国之门条目；剑桥伊朗史系列。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25600" y="7548760"/>
            <a:ext cx="103149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中文资料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25600" y="8124031"/>
            <a:ext cx="10204450" cy="1666081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72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中国驻伊朗大使馆经商处《伊朗历史沿革》；荣新江《欧亚大陆视野下的汉唐丝绸之路》；张西平《中国历史文献中所记载的伊朗》；贵州省政协文史资料。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636500" y="7548760"/>
            <a:ext cx="103149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C9A227"/>
                </a:solidFill>
                <a:latin typeface="Georgia"/>
                <a:ea typeface="宋体"/>
                <a:cs typeface="Georgia"/>
              </a:rPr>
              <a:t>当代部分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636500" y="8124031"/>
            <a:ext cx="10204450" cy="1666081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ts val="4372"/>
              </a:lnSpc>
            </a:pPr>
            <a:r>
              <a:rPr sz="2600" b="0" i="0" u="none">
                <a:solidFill>
                  <a:srgbClr val="CFC9BB"/>
                </a:solidFill>
                <a:latin typeface="Georgia"/>
                <a:ea typeface="宋体"/>
                <a:cs typeface="Georgia"/>
              </a:rPr>
              <a:t>新华社《新闻背景·美伊 70 余载恩怨博弈》《新闻背景·美以伊战事时间线》；BBC 中文《王朝覆灭前的世纪盛宴》；进博会官网第九届展会公告。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25600" y="11384359"/>
            <a:ext cx="21132800" cy="12700"/>
          </a:xfrm>
          <a:prstGeom prst="rect">
            <a:avLst/>
          </a:prstGeom>
          <a:solidFill>
            <a:srgbClr val="C9A227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25600" y="11714559"/>
            <a:ext cx="11292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年代统一用公元纪年，公元前标明「公元前」；个别系年各家相差一两年，取大英百科与主流通史口径。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25600" y="12124729"/>
            <a:ext cx="11292840" cy="317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900" b="0" i="0" u="none">
                <a:solidFill>
                  <a:srgbClr val="909A9A"/>
                </a:solidFill>
                <a:latin typeface="Georgia"/>
                <a:ea typeface="宋体"/>
                <a:cs typeface="Georgia"/>
              </a:rPr>
              <a:t>底本：jiangtian.top/post/18064.html · 视觉：huashu-design 3.2.0 · 18 页 · 2026-11-05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296782" y="11955859"/>
            <a:ext cx="2461617" cy="540940"/>
          </a:xfrm>
          <a:prstGeom prst="rect">
            <a:avLst/>
          </a:prstGeom>
          <a:noFill/>
          <a:ln w="12700">
            <a:solidFill>
              <a:srgbClr val="C9A227">
                <a:alpha val="2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296782" y="12070159"/>
            <a:ext cx="2644497" cy="3048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pPr algn="l"/>
            <a:r>
              <a:rPr sz="1800" b="0" i="0" u="none">
                <a:solidFill>
                  <a:srgbClr val="E0BE68"/>
                </a:solidFill>
                <a:latin typeface="Georgia"/>
                <a:ea typeface="宋体"/>
                <a:cs typeface="Georgia"/>
              </a:rPr>
              <a:t>无尘阁 · skills实验室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