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10896" y="310896"/>
            <a:ext cx="11569903" cy="6236208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68680" y="868680"/>
            <a:ext cx="1143000" cy="64008"/>
          </a:xfrm>
          <a:prstGeom prst="rect">
            <a:avLst/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115568"/>
            <a:ext cx="731520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无尘阁 · 个人品牌介绍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920240"/>
            <a:ext cx="10058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56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把 AI 变成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816352"/>
            <a:ext cx="1005840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88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生产力</a:t>
            </a:r>
          </a:p>
        </p:txBody>
      </p:sp>
      <p:sp>
        <p:nvSpPr>
          <p:cNvPr id="8" name="Oval 7"/>
          <p:cNvSpPr/>
          <p:nvPr/>
        </p:nvSpPr>
        <p:spPr>
          <a:xfrm>
            <a:off x="7818120" y="3063240"/>
            <a:ext cx="841248" cy="841248"/>
          </a:xfrm>
          <a:prstGeom prst="ellipse">
            <a:avLst/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18120" y="3063240"/>
            <a:ext cx="841248" cy="8412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3200" b="1">
                <a:solidFill>
                  <a:srgbClr val="F7F3EA"/>
                </a:solidFill>
                <a:latin typeface="宋体"/>
                <a:ea typeface="宋体"/>
                <a:cs typeface="宋体"/>
              </a:rPr>
              <a:t>楠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68680" y="4370832"/>
            <a:ext cx="6355080" cy="0"/>
          </a:xfrm>
          <a:prstGeom prst="line">
            <a:avLst/>
          </a:prstGeom>
          <a:ln w="12700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68680" y="4572000"/>
            <a:ext cx="1042416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000" b="0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AI 实战导师 · 企业 AI 落地顾问 · 智能体工程师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5074920"/>
            <a:ext cx="104241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既讲课，也写代码；踩过的坑，都写成文档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870448"/>
            <a:ext cx="1042416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江天 / 楠哥　·　国泰道合 · AI 实战专家导师　·　北京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10896" y="310896"/>
            <a:ext cx="11569903" cy="6236208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658368"/>
            <a:ext cx="274320" cy="50292"/>
          </a:xfrm>
          <a:prstGeom prst="rect">
            <a:avLst/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42415" y="557784"/>
            <a:ext cx="73152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01 / 关于我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58368" y="1005840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658368" y="6071616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8368" y="619963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江天 · 楠哥  |  jiangtian.top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37215" y="6199632"/>
            <a:ext cx="8961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02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298448"/>
            <a:ext cx="10874959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4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既讲课，也写代码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1975104"/>
            <a:ext cx="1087495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从业 17 年，横跨销售、技术、内容、AI 教学四个领域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615184"/>
            <a:ext cx="10881360" cy="1417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700" b="0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从业 17 年，横跨销售、技术、内容、AI 教学四个领域。出版互联网营销与 AI 类书籍 2 部、书稿 1 部；AI 实操累计 15,000+ 小时，为客户与团队部署过 20+ 套 AI 工作流，做过 30+ 场 AI 直播。写过出版书，写过后端代码，现在做企业 AI 落地。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58368" y="4224528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58368" y="4498848"/>
            <a:ext cx="26517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6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17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5175504"/>
            <a:ext cx="26517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年 · 跨四领域从业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19856" y="4498848"/>
            <a:ext cx="26517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6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15,000+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19856" y="5175504"/>
            <a:ext cx="26517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小时 · AI 实操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81344" y="4498848"/>
            <a:ext cx="26517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6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20+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81344" y="5175504"/>
            <a:ext cx="26517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套 · AI 工作流部署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42832" y="4498848"/>
            <a:ext cx="26517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6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30+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42832" y="5175504"/>
            <a:ext cx="26517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场 · AI 直播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5614416"/>
            <a:ext cx="1088136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「先动手，再说」——遇到问题先查资料、先做实验、先摸清边界，再给结论。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10896" y="310896"/>
            <a:ext cx="11569903" cy="6236208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658368"/>
            <a:ext cx="274320" cy="50292"/>
          </a:xfrm>
          <a:prstGeom prst="rect">
            <a:avLst/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42415" y="557784"/>
            <a:ext cx="73152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02 / 来路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58368" y="1005840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658368" y="6071616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8368" y="619963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江天 · 楠哥  |  jiangtian.top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37215" y="6199632"/>
            <a:ext cx="8961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03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298448"/>
            <a:ext cx="10874959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4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17 年，四段路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1975104"/>
            <a:ext cx="1087495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从销售到后端研发，再到企业 AI 落地，每一步都自己走过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13232" y="2670048"/>
            <a:ext cx="100584" cy="100584"/>
          </a:xfrm>
          <a:prstGeom prst="rect">
            <a:avLst/>
          </a:prstGeom>
          <a:solidFill>
            <a:srgbClr val="E8E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763524" y="2798063"/>
            <a:ext cx="0" cy="566928"/>
          </a:xfrm>
          <a:prstGeom prst="line">
            <a:avLst/>
          </a:prstGeom>
          <a:ln w="12700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24128" y="2578608"/>
            <a:ext cx="1700784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2007—2012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61488" y="2560320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8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销售五年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60720" y="2578608"/>
            <a:ext cx="56692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大学毕业后走上销售路，钱没搞上，但突破了腼腆内向的性格。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13232" y="3419856"/>
            <a:ext cx="100584" cy="100584"/>
          </a:xfrm>
          <a:prstGeom prst="rect">
            <a:avLst/>
          </a:prstGeom>
          <a:solidFill>
            <a:srgbClr val="E8E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763524" y="3547872"/>
            <a:ext cx="0" cy="566928"/>
          </a:xfrm>
          <a:prstGeom prst="line">
            <a:avLst/>
          </a:prstGeom>
          <a:ln w="12700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24128" y="3328415"/>
            <a:ext cx="1700784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2013—2014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61488" y="3310127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8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30 岁转行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60720" y="3328415"/>
            <a:ext cx="56692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拿着老大满月的人情钱单枪匹马到北京，贷款学 SEO；自学 Web 前端、PHP、数据库、服务器运维。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13232" y="4169663"/>
            <a:ext cx="100584" cy="100584"/>
          </a:xfrm>
          <a:prstGeom prst="rect">
            <a:avLst/>
          </a:prstGeom>
          <a:solidFill>
            <a:srgbClr val="E8E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763524" y="4297680"/>
            <a:ext cx="0" cy="566928"/>
          </a:xfrm>
          <a:prstGeom prst="line">
            <a:avLst/>
          </a:prstGeom>
          <a:ln w="12700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24128" y="4078224"/>
            <a:ext cx="1700784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2017—2019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1488" y="4059936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8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后端研发 / 项目负责人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760720" y="4078224"/>
            <a:ext cx="56692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A 股上市科技公司，视频会议平台、航空管理平台、政务数据平台研发与交付。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3232" y="4919472"/>
            <a:ext cx="100584" cy="100584"/>
          </a:xfrm>
          <a:prstGeom prst="rect">
            <a:avLst/>
          </a:prstGeom>
          <a:solidFill>
            <a:srgbClr val="E8E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763524" y="5047488"/>
            <a:ext cx="0" cy="566928"/>
          </a:xfrm>
          <a:prstGeom prst="line">
            <a:avLst/>
          </a:prstGeom>
          <a:ln w="12700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24128" y="4828032"/>
            <a:ext cx="1700784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2019—至今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61488" y="4809744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8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股东 / 后端核心研发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60720" y="4828032"/>
            <a:ext cx="56692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北京智评云数字科技 · 天健兴业资产评估，核心创始团队成员，负责产品体系与重点系统后端。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13232" y="5669280"/>
            <a:ext cx="100584" cy="100584"/>
          </a:xfrm>
          <a:prstGeom prst="rect">
            <a:avLst/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24128" y="5577840"/>
            <a:ext cx="1700784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2025—至今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761488" y="5559552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8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AI 实战导师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60720" y="5577840"/>
            <a:ext cx="56692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国泰道合，主讲企业 AI 系列课、现场实操专场，做企业 AI 落地咨询与技术对齐。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10896" y="310896"/>
            <a:ext cx="11569903" cy="6236208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658368"/>
            <a:ext cx="274320" cy="50292"/>
          </a:xfrm>
          <a:prstGeom prst="rect">
            <a:avLst/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42415" y="557784"/>
            <a:ext cx="73152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03 / 能力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58368" y="1005840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658368" y="6071616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8368" y="619963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江天 · 楠哥  |  jiangtian.top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37215" y="6199632"/>
            <a:ext cx="8961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298448"/>
            <a:ext cx="10874959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4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四件事，一个人全干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1975104"/>
            <a:ext cx="1087495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讲课、交付、建平台、写代码 —— 不是转述，是本人下场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2615184"/>
            <a:ext cx="2578608" cy="3017520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2798064"/>
            <a:ext cx="2578608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6200" b="1">
                <a:solidFill>
                  <a:srgbClr val="B23A2E"/>
                </a:solidFill>
                <a:latin typeface="宋体"/>
                <a:ea typeface="宋体"/>
                <a:cs typeface="宋体"/>
              </a:rPr>
              <a:t>讲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097280" y="3858768"/>
            <a:ext cx="1700783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77824" y="4005072"/>
            <a:ext cx="213969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讲课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7824" y="4462272"/>
            <a:ext cx="2139696" cy="10241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1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企业 AI 选型、数据安全、从 SOP 到智能体；系列课 5 期、直播 30+ 场。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419856" y="2615184"/>
            <a:ext cx="2578608" cy="3017520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419856" y="2798064"/>
            <a:ext cx="2578608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62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做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858768" y="3858768"/>
            <a:ext cx="1700784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639312" y="4005072"/>
            <a:ext cx="213969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交付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39312" y="4462272"/>
            <a:ext cx="2139696" cy="10241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1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WorkBuddy 企业版落地：方案、渠道手册、售后培训；部署 20+ 套工作流。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81344" y="2615184"/>
            <a:ext cx="2578608" cy="3017520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81344" y="2798064"/>
            <a:ext cx="2578608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62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建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620256" y="3858768"/>
            <a:ext cx="1700784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400800" y="4005072"/>
            <a:ext cx="213969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建平台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0" y="4462272"/>
            <a:ext cx="2139696" cy="10241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1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主导搭建 ai.sinoroad.net 情报平台，内容模块封装成 MCP 工具供智能体调用。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942832" y="2615184"/>
            <a:ext cx="2578608" cy="3017520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942832" y="2798064"/>
            <a:ext cx="2578608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62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写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9381744" y="3858768"/>
            <a:ext cx="1700784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9162288" y="4005072"/>
            <a:ext cx="213969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写代码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62288" y="4462272"/>
            <a:ext cx="2139696" cy="10241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1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PHP / Python / Node.js 全栈，OG-RAG、CAD 智能体、知识库治理本人交付。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10896" y="310896"/>
            <a:ext cx="11569903" cy="6236208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658368"/>
            <a:ext cx="274320" cy="50292"/>
          </a:xfrm>
          <a:prstGeom prst="rect">
            <a:avLst/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42415" y="557784"/>
            <a:ext cx="73152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04 / 战绩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58368" y="1005840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658368" y="6071616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8368" y="619963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江天 · 楠哥  |  jiangtian.top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37215" y="6199632"/>
            <a:ext cx="8961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05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298448"/>
            <a:ext cx="10874959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4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数字不会说谎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1975104"/>
            <a:ext cx="1087495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不是看教程看来的，是一行一行、一场一场跑出来的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2615184"/>
            <a:ext cx="3493008" cy="1463040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2798064"/>
            <a:ext cx="301752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8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17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547872"/>
            <a:ext cx="30175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年 · 跨四领域从业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70831" y="2615184"/>
            <a:ext cx="3493008" cy="1463040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26864" y="2798064"/>
            <a:ext cx="301752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8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15,000+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26864" y="3547872"/>
            <a:ext cx="30175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小时 · AI 实操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83296" y="2615184"/>
            <a:ext cx="3493008" cy="1463040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39327" y="2798064"/>
            <a:ext cx="301752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8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20+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9327" y="3547872"/>
            <a:ext cx="30175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套 · AI 工作流部署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368" y="4315968"/>
            <a:ext cx="3493008" cy="1463040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" y="4498848"/>
            <a:ext cx="301752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8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30+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248656"/>
            <a:ext cx="30175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场 · AI 直播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70831" y="4315968"/>
            <a:ext cx="3493008" cy="1463040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626864" y="4498848"/>
            <a:ext cx="301752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8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2+1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26864" y="5248656"/>
            <a:ext cx="30175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部 · 出版书 + 书稿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83296" y="4315968"/>
            <a:ext cx="3493008" cy="1463040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339327" y="4498848"/>
            <a:ext cx="301752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8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16,000+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39327" y="5248656"/>
            <a:ext cx="30175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篇 · AI 协作内容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10896" y="310896"/>
            <a:ext cx="11569903" cy="6236208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658368"/>
            <a:ext cx="274320" cy="50292"/>
          </a:xfrm>
          <a:prstGeom prst="rect">
            <a:avLst/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42415" y="557784"/>
            <a:ext cx="73152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05 / 现场实操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58368" y="1005840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658368" y="6071616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8368" y="619963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江天 · 楠哥  |  jiangtian.top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37215" y="6199632"/>
            <a:ext cx="8961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298448"/>
            <a:ext cx="10874959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4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80 分钟，当场搭出三个数字员工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1975104"/>
            <a:ext cx="1087495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不放通用 Demo —— 学员带自己公司的真实报表来，走的时候带走能跑的东西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2615184"/>
            <a:ext cx="3246120" cy="2926080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2980944"/>
            <a:ext cx="324612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92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80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4352544"/>
            <a:ext cx="324612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24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4919472"/>
            <a:ext cx="32461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2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2026 北京站 · DAY1 晚场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61104" y="2615184"/>
            <a:ext cx="72237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2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现场验收：逐字校验，不靠感觉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61104" y="3456432"/>
            <a:ext cx="722376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500" b="0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验收表 18 格全「已写入」，222 行逐字校验 0 缺失；关键数字 12/12、16/16、13/13 全命中。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4261104" y="4645152"/>
            <a:ext cx="7223760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261104" y="4791456"/>
            <a:ext cx="7223760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3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交付 45 页主 PPT、6 个业务技能包、10 张真机截图。</a:t>
            </a:r>
          </a:p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3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课件里每个方法，都先自己跑一遍再拿去讲。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10896" y="310896"/>
            <a:ext cx="11569903" cy="6236208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658368"/>
            <a:ext cx="274320" cy="50292"/>
          </a:xfrm>
          <a:prstGeom prst="rect">
            <a:avLst/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42415" y="557784"/>
            <a:ext cx="73152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06 / 能讲什么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58368" y="1005840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658368" y="6071616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8368" y="619963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江天 · 楠哥  |  jiangtian.top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37215" y="6199632"/>
            <a:ext cx="8961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298448"/>
            <a:ext cx="10874959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4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企业 AI 课程 · 8 大模块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1975104"/>
            <a:ext cx="1087495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线下集训 / 线上直播 / 现场实操 / 1v1 陪跑，半天到三天均可裁切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2578608"/>
            <a:ext cx="5321808" cy="713232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7824" y="2724912"/>
            <a:ext cx="56692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9616" y="2724912"/>
            <a:ext cx="429768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企业 AI 选型决策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99631" y="2578608"/>
            <a:ext cx="5321808" cy="713232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19088" y="2724912"/>
            <a:ext cx="56692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0879" y="2724912"/>
            <a:ext cx="429768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数据安全与账号治理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8368" y="3438144"/>
            <a:ext cx="5321808" cy="713232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7824" y="3584448"/>
            <a:ext cx="56692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99616" y="3584448"/>
            <a:ext cx="429768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从 SOP 到智能体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99631" y="3438144"/>
            <a:ext cx="5321808" cy="713232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3584448"/>
            <a:ext cx="56692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40879" y="3584448"/>
            <a:ext cx="429768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AI 辅助经营分析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58368" y="4297679"/>
            <a:ext cx="5321808" cy="713232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77824" y="4443983"/>
            <a:ext cx="56692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99616" y="4443983"/>
            <a:ext cx="429768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情报系统与商机挖掘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99631" y="4297679"/>
            <a:ext cx="5321808" cy="713232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19088" y="4443983"/>
            <a:ext cx="56692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06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40879" y="4443983"/>
            <a:ext cx="429768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经营分析智能体实操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8368" y="5157216"/>
            <a:ext cx="5321808" cy="713232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77824" y="5303520"/>
            <a:ext cx="56692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07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99616" y="5303520"/>
            <a:ext cx="429768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Vibe Coding 实战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199631" y="5157216"/>
            <a:ext cx="5321808" cy="713232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19088" y="5303520"/>
            <a:ext cx="56692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08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40879" y="5303520"/>
            <a:ext cx="429768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AI Native 组织建设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10896" y="310896"/>
            <a:ext cx="11569903" cy="6236208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658368"/>
            <a:ext cx="274320" cy="50292"/>
          </a:xfrm>
          <a:prstGeom prst="rect">
            <a:avLst/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42415" y="557784"/>
            <a:ext cx="73152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07 / 代表作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58368" y="1005840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658368" y="6071616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8368" y="619963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江天 · 楠哥  |  jiangtian.top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37215" y="6199632"/>
            <a:ext cx="8961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08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298448"/>
            <a:ext cx="10874959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4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三件能拿出来说的事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1975104"/>
            <a:ext cx="1087495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从现场交付到内容工程，再到技术路线对齐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2615184"/>
            <a:ext cx="3493008" cy="2999232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14400" y="2852928"/>
            <a:ext cx="859536" cy="310896"/>
          </a:xfrm>
          <a:prstGeom prst="rect">
            <a:avLst/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2852928"/>
            <a:ext cx="85953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100" b="0">
                <a:solidFill>
                  <a:srgbClr val="F7F3EA"/>
                </a:solidFill>
                <a:latin typeface="微软雅黑"/>
                <a:ea typeface="微软雅黑"/>
                <a:cs typeface="微软雅黑"/>
              </a:rPr>
              <a:t>现场实操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346704"/>
            <a:ext cx="2980944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7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80 分钟，当场搭出三个数字员工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14400" y="4206240"/>
            <a:ext cx="2980944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14400" y="4352544"/>
            <a:ext cx="2980944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1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学员带真实报表来，验收表 18 格全通过，222 行逐字校验 0 缺失；交付 45 页主 PPT 与 6 个技能包。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70831" y="2615184"/>
            <a:ext cx="3493008" cy="2999232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626864" y="2852928"/>
            <a:ext cx="859536" cy="310896"/>
          </a:xfrm>
          <a:prstGeom prst="rect">
            <a:avLst/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26864" y="2852928"/>
            <a:ext cx="85953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100" b="0">
                <a:solidFill>
                  <a:srgbClr val="F7F3EA"/>
                </a:solidFill>
                <a:latin typeface="微软雅黑"/>
                <a:ea typeface="微软雅黑"/>
                <a:cs typeface="微软雅黑"/>
              </a:rPr>
              <a:t>内容工程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26864" y="3346704"/>
            <a:ext cx="2980944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7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近 1,900 篇历史文章结构化归档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4626864" y="4206240"/>
            <a:ext cx="2980944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626864" y="4352544"/>
            <a:ext cx="2980944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1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摸清官方接口边界，建精确去重口径，补全 138 篇、31.8 万字、263 张图；每篇提取 40+ 字段元数据。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83296" y="2615184"/>
            <a:ext cx="3493008" cy="2999232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339327" y="2852928"/>
            <a:ext cx="859536" cy="310896"/>
          </a:xfrm>
          <a:prstGeom prst="rect">
            <a:avLst/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39327" y="2852928"/>
            <a:ext cx="85953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100" b="0">
                <a:solidFill>
                  <a:srgbClr val="F7F3EA"/>
                </a:solidFill>
                <a:latin typeface="微软雅黑"/>
                <a:ea typeface="微软雅黑"/>
                <a:cs typeface="微软雅黑"/>
              </a:rPr>
              <a:t>技术路线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39327" y="3346704"/>
            <a:ext cx="2980944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7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「专家 Skill + RAG」结合私域数据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8339327" y="4206240"/>
            <a:ext cx="2980945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339327" y="4352544"/>
            <a:ext cx="2980944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1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先把企业口径、指标、判断规则固化下来，再让模型在约束里生成结论，不靠通用大模型硬答。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10896" y="310896"/>
            <a:ext cx="11569903" cy="6236208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658368"/>
            <a:ext cx="274320" cy="50292"/>
          </a:xfrm>
          <a:prstGeom prst="rect">
            <a:avLst/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42415" y="557784"/>
            <a:ext cx="73152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08 / 方法论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58368" y="1005840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658368" y="6071616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8368" y="619963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江天 · 楠哥  |  jiangtian.top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37215" y="6199632"/>
            <a:ext cx="8961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09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298448"/>
            <a:ext cx="10874959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4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AI 是强者的外挂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1975104"/>
            <a:ext cx="1087495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它不改变一个人原本的分量，只把这个分量放大</a:t>
            </a:r>
          </a:p>
        </p:txBody>
      </p:sp>
      <p:sp>
        <p:nvSpPr>
          <p:cNvPr id="12" name="Oval 11"/>
          <p:cNvSpPr/>
          <p:nvPr/>
        </p:nvSpPr>
        <p:spPr>
          <a:xfrm>
            <a:off x="694944" y="2651760"/>
            <a:ext cx="182880" cy="182880"/>
          </a:xfrm>
          <a:prstGeom prst="ellipse">
            <a:avLst/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42415" y="2560320"/>
            <a:ext cx="23317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先动手，再说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01568" y="2578608"/>
            <a:ext cx="795527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遇到问题先查资料、先做实验、先把边界摸清楚，再给结论。</a:t>
            </a:r>
          </a:p>
        </p:txBody>
      </p:sp>
      <p:sp>
        <p:nvSpPr>
          <p:cNvPr id="15" name="Oval 14"/>
          <p:cNvSpPr/>
          <p:nvPr/>
        </p:nvSpPr>
        <p:spPr>
          <a:xfrm>
            <a:off x="694944" y="3218688"/>
            <a:ext cx="182880" cy="182880"/>
          </a:xfrm>
          <a:prstGeom prst="ellipse">
            <a:avLst/>
          </a:prstGeom>
          <a:solidFill>
            <a:srgbClr val="E8E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42415" y="3127248"/>
            <a:ext cx="23317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踩过的坑写成文档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01568" y="3145536"/>
            <a:ext cx="795527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不让下一个人再交一遍学费。</a:t>
            </a:r>
          </a:p>
        </p:txBody>
      </p:sp>
      <p:sp>
        <p:nvSpPr>
          <p:cNvPr id="18" name="Oval 17"/>
          <p:cNvSpPr/>
          <p:nvPr/>
        </p:nvSpPr>
        <p:spPr>
          <a:xfrm>
            <a:off x="694944" y="3785615"/>
            <a:ext cx="182880" cy="182880"/>
          </a:xfrm>
          <a:prstGeom prst="ellipse">
            <a:avLst/>
          </a:prstGeom>
          <a:solidFill>
            <a:srgbClr val="E8E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42415" y="3694176"/>
            <a:ext cx="23317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既讲课也写代码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01568" y="3712463"/>
            <a:ext cx="795527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流水线、系统集成、本体建模、技能包都是本人交付。</a:t>
            </a:r>
          </a:p>
        </p:txBody>
      </p:sp>
      <p:sp>
        <p:nvSpPr>
          <p:cNvPr id="21" name="Oval 20"/>
          <p:cNvSpPr/>
          <p:nvPr/>
        </p:nvSpPr>
        <p:spPr>
          <a:xfrm>
            <a:off x="694944" y="4352544"/>
            <a:ext cx="182880" cy="182880"/>
          </a:xfrm>
          <a:prstGeom prst="ellipse">
            <a:avLst/>
          </a:prstGeom>
          <a:solidFill>
            <a:srgbClr val="E8E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42415" y="4261104"/>
            <a:ext cx="23317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在边界上站得住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01568" y="4279392"/>
            <a:ext cx="795527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该说不的地方说得清楚，拿不全的数据就说不全。</a:t>
            </a:r>
          </a:p>
        </p:txBody>
      </p:sp>
      <p:sp>
        <p:nvSpPr>
          <p:cNvPr id="24" name="Oval 23"/>
          <p:cNvSpPr/>
          <p:nvPr/>
        </p:nvSpPr>
        <p:spPr>
          <a:xfrm>
            <a:off x="694944" y="4919471"/>
            <a:ext cx="182880" cy="182880"/>
          </a:xfrm>
          <a:prstGeom prst="ellipse">
            <a:avLst/>
          </a:prstGeom>
          <a:solidFill>
            <a:srgbClr val="E8E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42415" y="4828031"/>
            <a:ext cx="23317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理论、实践并重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01568" y="4846319"/>
            <a:ext cx="795527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读书用费曼法，没亲手跑通的不写进课件。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58368" y="5504688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58368" y="5632704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600" b="1">
                <a:solidFill>
                  <a:srgbClr val="B23A2E"/>
                </a:solidFill>
                <a:latin typeface="宋体"/>
                <a:ea typeface="宋体"/>
                <a:cs typeface="宋体"/>
              </a:rPr>
              <a:t>「每个方法先自己跑一遍再拿去讲，没亲手跑通的不写进课件。」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10896" y="310896"/>
            <a:ext cx="11569903" cy="6236208"/>
          </a:xfrm>
          <a:prstGeom prst="rect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658368"/>
            <a:ext cx="274320" cy="50292"/>
          </a:xfrm>
          <a:prstGeom prst="rect">
            <a:avLst/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42415" y="557784"/>
            <a:ext cx="73152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09 / 合作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58368" y="1005840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658368" y="6071616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8368" y="619963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江天 · 楠哥  |  jiangtian.top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37215" y="6199632"/>
            <a:ext cx="8961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  <a:spcAft>
                <a:spcPts val="0"/>
              </a:spcAft>
            </a:pPr>
            <a:r>
              <a:rPr sz="105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298448"/>
            <a:ext cx="10874959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3400" b="1">
                <a:solidFill>
                  <a:srgbClr val="1F1C18"/>
                </a:solidFill>
                <a:latin typeface="宋体"/>
                <a:ea typeface="宋体"/>
                <a:cs typeface="宋体"/>
              </a:rPr>
              <a:t>可以怎么合作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1975104"/>
            <a:ext cx="1087495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既讲课，也写代码；踩过的坑，都写成文档</a:t>
            </a:r>
          </a:p>
        </p:txBody>
      </p:sp>
      <p:sp>
        <p:nvSpPr>
          <p:cNvPr id="12" name="Oval 11"/>
          <p:cNvSpPr/>
          <p:nvPr/>
        </p:nvSpPr>
        <p:spPr>
          <a:xfrm>
            <a:off x="658368" y="2615184"/>
            <a:ext cx="292608" cy="292608"/>
          </a:xfrm>
          <a:prstGeom prst="ellipse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2615184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" y="2578608"/>
            <a:ext cx="47548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0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企业 AI 内训 / 封闭工作坊</a:t>
            </a:r>
          </a:p>
        </p:txBody>
      </p:sp>
      <p:sp>
        <p:nvSpPr>
          <p:cNvPr id="15" name="Oval 14"/>
          <p:cNvSpPr/>
          <p:nvPr/>
        </p:nvSpPr>
        <p:spPr>
          <a:xfrm>
            <a:off x="6199631" y="2615184"/>
            <a:ext cx="292608" cy="292608"/>
          </a:xfrm>
          <a:prstGeom prst="ellipse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99631" y="2615184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19" y="2578608"/>
            <a:ext cx="47548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0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AI 直播与公开课主讲</a:t>
            </a:r>
          </a:p>
        </p:txBody>
      </p:sp>
      <p:sp>
        <p:nvSpPr>
          <p:cNvPr id="18" name="Oval 17"/>
          <p:cNvSpPr/>
          <p:nvPr/>
        </p:nvSpPr>
        <p:spPr>
          <a:xfrm>
            <a:off x="658368" y="3218688"/>
            <a:ext cx="292608" cy="292608"/>
          </a:xfrm>
          <a:prstGeom prst="ellipse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3218688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33856" y="3182112"/>
            <a:ext cx="47548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0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1v1 深度辅导 · 4 周试点陪跑</a:t>
            </a:r>
          </a:p>
        </p:txBody>
      </p:sp>
      <p:sp>
        <p:nvSpPr>
          <p:cNvPr id="21" name="Oval 20"/>
          <p:cNvSpPr/>
          <p:nvPr/>
        </p:nvSpPr>
        <p:spPr>
          <a:xfrm>
            <a:off x="6199631" y="3218688"/>
            <a:ext cx="292608" cy="292608"/>
          </a:xfrm>
          <a:prstGeom prst="ellipse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99631" y="3218688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75119" y="3182112"/>
            <a:ext cx="47548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0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AI 工作流部署与技能包交付</a:t>
            </a:r>
          </a:p>
        </p:txBody>
      </p:sp>
      <p:sp>
        <p:nvSpPr>
          <p:cNvPr id="24" name="Oval 23"/>
          <p:cNvSpPr/>
          <p:nvPr/>
        </p:nvSpPr>
        <p:spPr>
          <a:xfrm>
            <a:off x="658368" y="3822191"/>
            <a:ext cx="292608" cy="292608"/>
          </a:xfrm>
          <a:prstGeom prst="ellipse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8368" y="3822191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33856" y="3785615"/>
            <a:ext cx="47548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0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企业 AI 治理与数据分级设计</a:t>
            </a:r>
          </a:p>
        </p:txBody>
      </p:sp>
      <p:sp>
        <p:nvSpPr>
          <p:cNvPr id="27" name="Oval 26"/>
          <p:cNvSpPr/>
          <p:nvPr/>
        </p:nvSpPr>
        <p:spPr>
          <a:xfrm>
            <a:off x="6199631" y="3822191"/>
            <a:ext cx="292608" cy="292608"/>
          </a:xfrm>
          <a:prstGeom prst="ellipse">
            <a:avLst/>
          </a:prstGeom>
          <a:noFill/>
          <a:ln w="9525">
            <a:solidFill>
              <a:srgbClr val="D3C7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199631" y="3822191"/>
            <a:ext cx="2926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sz="1100" b="1">
                <a:solidFill>
                  <a:srgbClr val="B23A2E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75119" y="3785615"/>
            <a:ext cx="47548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0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技术选型与生态合作对齐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658368" y="4626864"/>
            <a:ext cx="10874959" cy="0"/>
          </a:xfrm>
          <a:prstGeom prst="line">
            <a:avLst/>
          </a:prstGeom>
          <a:ln w="9525">
            <a:solidFill>
              <a:srgbClr val="D3C7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58368" y="4828032"/>
            <a:ext cx="2651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微信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8368" y="51389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18310425848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19856" y="4828032"/>
            <a:ext cx="2651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邮箱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19856" y="51389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284053253@qq.com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81344" y="4828032"/>
            <a:ext cx="2651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网站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81344" y="51389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jiangtian.top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42832" y="4828032"/>
            <a:ext cx="2651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00" b="0">
                <a:solidFill>
                  <a:srgbClr val="7A6E5E"/>
                </a:solidFill>
                <a:latin typeface="微软雅黑"/>
                <a:ea typeface="微软雅黑"/>
                <a:cs typeface="微软雅黑"/>
              </a:rPr>
              <a:t>城市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942832" y="51389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500" b="1">
                <a:solidFill>
                  <a:srgbClr val="1F1C18"/>
                </a:solidFill>
                <a:latin typeface="微软雅黑"/>
                <a:ea typeface="微软雅黑"/>
                <a:cs typeface="微软雅黑"/>
              </a:rPr>
              <a:t>北京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8368" y="5742432"/>
            <a:ext cx="10881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1">
                <a:solidFill>
                  <a:srgbClr val="B23A2E"/>
                </a:solidFill>
                <a:latin typeface="宋体"/>
                <a:ea typeface="宋体"/>
                <a:cs typeface="宋体"/>
              </a:rPr>
              <a:t>先动手，再说。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把 AI 变成生产力 · 江天个人介绍</dc:title>
  <dc:subject>AI 实战导师 / 企业 AI 落地顾问 个人介绍</dc:subject>
  <dc:creator>江天（楠哥）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